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1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6" y="60"/>
      </p:cViewPr>
      <p:guideLst/>
    </p:cSldViewPr>
  </p:slideViewPr>
  <p:outlineViewPr>
    <p:cViewPr>
      <p:scale>
        <a:sx n="33" d="100"/>
        <a:sy n="33" d="100"/>
      </p:scale>
      <p:origin x="0" y="5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420DE-5B20-4D2F-9AD9-A631F568DE1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1A79-E67C-48D5-9354-7DB27E2BD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A79-E67C-48D5-9354-7DB27E2BD7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8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ack.in.ua/school/high/" TargetMode="External"/><Relationship Id="rId2" Type="http://schemas.openxmlformats.org/officeDocument/2006/relationships/hyperlink" Target="http://ternofizik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zo.gov.ua/osvita/zagalno-serednya-osvita-2/navchalni-prohramy-5-9-klasy-naskrizni-zmistovi-liniji/" TargetMode="External"/><Relationship Id="rId5" Type="http://schemas.openxmlformats.org/officeDocument/2006/relationships/hyperlink" Target="https://mon.gov.ua/ua/osvita/zagalna-serednya-osvita/navchalni-programi/naskrizni-zmistovi-liniyi" TargetMode="External"/><Relationship Id="rId4" Type="http://schemas.openxmlformats.org/officeDocument/2006/relationships/hyperlink" Target="https://naurok.com.u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92888" cy="388843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міська віртуальна науково-практична конференція </a:t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«Талант та елітарність» </a:t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секція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Природнича освіта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Екологічна безпека та </a:t>
            </a:r>
            <a:b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сталий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розвиток»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416824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err="1" smtClean="0"/>
              <a:t>Стаднік</a:t>
            </a:r>
            <a:r>
              <a:rPr lang="uk-UA" b="1" dirty="0" smtClean="0"/>
              <a:t> Олімпія Яківна </a:t>
            </a:r>
          </a:p>
          <a:p>
            <a:pPr algn="ctr"/>
            <a:r>
              <a:rPr lang="uk-UA" b="1" dirty="0"/>
              <a:t>в</a:t>
            </a:r>
            <a:r>
              <a:rPr lang="uk-UA" b="1" dirty="0" smtClean="0"/>
              <a:t>ища категорія, старший вчитель,  </a:t>
            </a:r>
          </a:p>
          <a:p>
            <a:pPr algn="ctr"/>
            <a:r>
              <a:rPr lang="uk-UA" b="1" dirty="0"/>
              <a:t>в</a:t>
            </a:r>
            <a:r>
              <a:rPr lang="uk-UA" b="1" dirty="0" smtClean="0"/>
              <a:t>читель фізики гімназії № 7</a:t>
            </a:r>
          </a:p>
          <a:p>
            <a:pPr algn="ctr"/>
            <a:r>
              <a:rPr lang="uk-UA" b="1" dirty="0"/>
              <a:t>м</a:t>
            </a:r>
            <a:r>
              <a:rPr lang="uk-UA" b="1" dirty="0" smtClean="0"/>
              <a:t>. Чернівці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9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Задача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199"/>
            <a:ext cx="6984776" cy="405143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800" dirty="0" smtClean="0"/>
              <a:t>У цеху заводу завжди має бути свіже повітря. Де потрібно встановити витяжний вентилятор: ближче до підлоги чи до стелі, якщо в цеху можливе скупчення водяної пари, хлору, аміаку? Чи доцільно відкривати кватирки, якщо за </a:t>
            </a:r>
          </a:p>
          <a:p>
            <a:pPr marL="0" indent="0" algn="r">
              <a:buNone/>
            </a:pPr>
            <a:r>
              <a:rPr lang="uk-UA" sz="2800" dirty="0"/>
              <a:t>в</a:t>
            </a:r>
            <a:r>
              <a:rPr lang="uk-UA" sz="2800" dirty="0" smtClean="0"/>
              <a:t>ікнами холодно та йде дощ? </a:t>
            </a:r>
            <a:endParaRPr lang="ru-RU" sz="2800" dirty="0"/>
          </a:p>
        </p:txBody>
      </p:sp>
      <p:pic>
        <p:nvPicPr>
          <p:cNvPr id="1026" name="Picture 2" descr="Картинки по запросу завод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2567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25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1052736"/>
            <a:ext cx="5687417" cy="924475"/>
          </a:xfrm>
        </p:spPr>
        <p:txBody>
          <a:bodyPr/>
          <a:lstStyle/>
          <a:p>
            <a:pPr algn="ctr"/>
            <a:r>
              <a:rPr lang="uk-UA" b="1" i="1" dirty="0" smtClean="0"/>
              <a:t>Задача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807361"/>
            <a:ext cx="6415881" cy="442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      Скільки </a:t>
            </a:r>
            <a:r>
              <a:rPr lang="uk-UA" sz="2800" dirty="0"/>
              <a:t>кубометрів газу виділяє в місті, забруднюючи середовище, автомобіль-таксі, витрачаючи за день 20 кг бензину? Густина газу при t=0°С дорівнює 0,002 кг/</a:t>
            </a:r>
            <a:r>
              <a:rPr lang="uk-UA" sz="2800" dirty="0" err="1"/>
              <a:t>м</a:t>
            </a:r>
            <a:r>
              <a:rPr lang="uk-UA" sz="2800" baseline="30000" dirty="0" err="1"/>
              <a:t>З</a:t>
            </a:r>
            <a:endParaRPr lang="ru-RU" sz="2800" dirty="0"/>
          </a:p>
        </p:txBody>
      </p:sp>
      <p:sp>
        <p:nvSpPr>
          <p:cNvPr id="4" name="AutoShape 2" descr="Картинки по запросу таксі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таксі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таксі картин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таксі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03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0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854017"/>
          </a:xfrm>
        </p:spPr>
        <p:txBody>
          <a:bodyPr/>
          <a:lstStyle/>
          <a:p>
            <a:pPr algn="ctr"/>
            <a:r>
              <a:rPr lang="uk-UA" b="1" i="1" dirty="0" smtClean="0"/>
              <a:t>Висновок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86673"/>
            <a:ext cx="8136904" cy="5050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  Проблема зобов’язує </a:t>
            </a:r>
            <a:r>
              <a:rPr lang="uk-UA" sz="2400" dirty="0"/>
              <a:t>вчителя фізики формувати в учнів відповідальне ставлення до екології під час розв’язування задач екологічного змісту на підставі місцевих даних, побудови діаграм, коротких повідомлень на </a:t>
            </a:r>
            <a:r>
              <a:rPr lang="uk-UA" sz="2400" dirty="0" err="1"/>
              <a:t>уроці</a:t>
            </a:r>
            <a:r>
              <a:rPr lang="uk-UA" sz="2400" dirty="0"/>
              <a:t>, навчальних проектів.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  Учні </a:t>
            </a:r>
            <a:r>
              <a:rPr lang="uk-UA" sz="2400" dirty="0"/>
              <a:t>мають усвідомити необхідність екологічно виваженого використання досягнень сучасної фізики для суспільного розвитку, вплив цього процесу на життя та майбутнє </a:t>
            </a:r>
            <a:r>
              <a:rPr lang="uk-UA" sz="2400" dirty="0" smtClean="0"/>
              <a:t>                             існування </a:t>
            </a:r>
            <a:r>
              <a:rPr lang="uk-UA" sz="2400" dirty="0"/>
              <a:t>людей на Землі</a:t>
            </a:r>
            <a:endParaRPr lang="ru-RU" sz="2400" dirty="0"/>
          </a:p>
        </p:txBody>
      </p:sp>
      <p:pic>
        <p:nvPicPr>
          <p:cNvPr id="3074" name="Picture 2" descr="Картинки по запросу картинки на тему ек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74" y="52220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6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використаних джерел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http://ternofizik.blogspot.com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en-US" dirty="0">
                <a:hlinkClick r:id="rId3"/>
              </a:rPr>
              <a:t>http://www.greenpack.in.ua/school/high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https://naurok.com.ua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mon.gov.ua/ua/osvita/zagalna-serednya-osvita/navchalni-programi/naskrizni-zmistovi-liniyi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https://imzo.gov.ua/osvita/zagalno-serednya-osvita-2/navchalni-prohramy-5-9-klasy-naskrizni-zmistovi-liniji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r>
              <a:rPr lang="en-US" dirty="0"/>
              <a:t>https://cyberleninka.ru/article/n/psihologo-pedagogichni-aspekti-formuvannya-umin-matematichnogo-modelyuvannya-v-uchniv-starshoyi-shkoli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75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1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/>
              <a:t>Наскрізні змістові лінії: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« Екологічна безпека т</a:t>
            </a:r>
            <a:r>
              <a:rPr lang="uk-UA" sz="2800" dirty="0"/>
              <a:t>а</a:t>
            </a:r>
            <a:r>
              <a:rPr lang="uk-UA" sz="2800" dirty="0" smtClean="0"/>
              <a:t> сталий розвиток»</a:t>
            </a:r>
          </a:p>
          <a:p>
            <a:r>
              <a:rPr lang="uk-UA" sz="2800" dirty="0" smtClean="0"/>
              <a:t>« Громадянська відповідальність»</a:t>
            </a:r>
          </a:p>
          <a:p>
            <a:r>
              <a:rPr lang="uk-UA" sz="2800" dirty="0" smtClean="0"/>
              <a:t>« Здоров’я і безпека»</a:t>
            </a:r>
          </a:p>
          <a:p>
            <a:r>
              <a:rPr lang="uk-UA" sz="2800" dirty="0" smtClean="0"/>
              <a:t>« Підприємливість та фінансова грамотність»</a:t>
            </a:r>
          </a:p>
          <a:p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61048"/>
            <a:ext cx="1619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78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064896" cy="924475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/>
              <a:t>Екологічне навчання сприяє</a:t>
            </a:r>
            <a:r>
              <a:rPr lang="uk-UA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807361"/>
            <a:ext cx="6624736" cy="4717983"/>
          </a:xfrm>
        </p:spPr>
        <p:txBody>
          <a:bodyPr anchor="t">
            <a:normAutofit/>
          </a:bodyPr>
          <a:lstStyle/>
          <a:p>
            <a:r>
              <a:rPr lang="uk-UA" sz="2400" dirty="0" smtClean="0"/>
              <a:t>Формуванню в учнів інтересу до екологічних проблем;</a:t>
            </a:r>
          </a:p>
          <a:p>
            <a:r>
              <a:rPr lang="uk-UA" sz="2400" dirty="0" smtClean="0"/>
              <a:t>Здобуванню знань про вплив діяльності людини на довкілля;</a:t>
            </a:r>
          </a:p>
          <a:p>
            <a:r>
              <a:rPr lang="uk-UA" sz="2400" dirty="0" smtClean="0"/>
              <a:t>Розвитку вмінь та навичок оцінювати і прогнозувати стан довкілля;</a:t>
            </a:r>
          </a:p>
          <a:p>
            <a:r>
              <a:rPr lang="uk-UA" sz="2400" dirty="0" smtClean="0"/>
              <a:t>Формуванню екологічно прийнятної поведінки.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Екологія в курсі фізики</a:t>
            </a:r>
            <a:endParaRPr lang="ru-RU" sz="4000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807361"/>
            <a:ext cx="8064895" cy="4429951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Вплив електромагнітного випромінювання на людину;</a:t>
            </a:r>
          </a:p>
          <a:p>
            <a:r>
              <a:rPr lang="uk-UA" sz="2800" dirty="0" smtClean="0"/>
              <a:t>Передавання інформації на відстань та мобільний зв’язок;</a:t>
            </a:r>
          </a:p>
          <a:p>
            <a:r>
              <a:rPr lang="uk-UA" sz="2800" dirty="0" smtClean="0"/>
              <a:t>Теплові двигуни – джерела забруднення атмосфери;</a:t>
            </a:r>
          </a:p>
          <a:p>
            <a:r>
              <a:rPr lang="uk-UA" sz="2800" dirty="0" smtClean="0"/>
              <a:t>Альтернативні джерела енергії як вихід</a:t>
            </a:r>
          </a:p>
          <a:p>
            <a:pPr marL="0" indent="0">
              <a:buNone/>
            </a:pPr>
            <a:r>
              <a:rPr lang="uk-UA" sz="2800" dirty="0" smtClean="0"/>
              <a:t>                з енергетичної кризи.</a:t>
            </a:r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87" y="29969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064896" cy="864096"/>
          </a:xfrm>
        </p:spPr>
        <p:txBody>
          <a:bodyPr/>
          <a:lstStyle/>
          <a:p>
            <a:r>
              <a:rPr lang="uk-UA" sz="3600" b="1" i="1" dirty="0" smtClean="0"/>
              <a:t>7 клас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3240361" cy="5400599"/>
          </a:xfrm>
        </p:spPr>
        <p:txBody>
          <a:bodyPr anchor="t">
            <a:normAutofit/>
          </a:bodyPr>
          <a:lstStyle/>
          <a:p>
            <a:r>
              <a:rPr lang="uk-UA" sz="2800" dirty="0" smtClean="0"/>
              <a:t>Дифузія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r>
              <a:rPr lang="uk-UA" sz="2800" dirty="0" smtClean="0"/>
              <a:t>Агрегатні стани речовини</a:t>
            </a:r>
          </a:p>
          <a:p>
            <a:r>
              <a:rPr lang="uk-UA" sz="2800" dirty="0" smtClean="0"/>
              <a:t>Густина речовини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052736"/>
            <a:ext cx="5184575" cy="5688631"/>
          </a:xfrm>
        </p:spPr>
        <p:txBody>
          <a:bodyPr anchor="t">
            <a:noAutofit/>
          </a:bodyPr>
          <a:lstStyle/>
          <a:p>
            <a:r>
              <a:rPr lang="uk-UA" sz="2400" dirty="0" smtClean="0"/>
              <a:t>Проникнення шкідливих речовин в </a:t>
            </a:r>
            <a:r>
              <a:rPr lang="uk-UA" sz="2400" dirty="0" err="1" smtClean="0"/>
              <a:t>грунт</a:t>
            </a:r>
            <a:r>
              <a:rPr lang="uk-UA" sz="2400" dirty="0" smtClean="0"/>
              <a:t>, розповсюдження шкідливих газів.</a:t>
            </a:r>
          </a:p>
          <a:p>
            <a:r>
              <a:rPr lang="uk-UA" sz="2400" dirty="0" smtClean="0"/>
              <a:t>Фізичні властивості станів, в яких існують живі організми</a:t>
            </a:r>
            <a:r>
              <a:rPr lang="ru-RU" sz="2400" dirty="0" smtClean="0"/>
              <a:t>. </a:t>
            </a:r>
            <a:endParaRPr lang="uk-UA" sz="2400" dirty="0" smtClean="0"/>
          </a:p>
          <a:p>
            <a:endParaRPr lang="ru-RU" sz="2400" dirty="0"/>
          </a:p>
          <a:p>
            <a:r>
              <a:rPr lang="uk-UA" sz="2400" dirty="0" smtClean="0"/>
              <a:t>Використання різної щільності речовини в роботі очисних споруд</a:t>
            </a:r>
            <a:endParaRPr lang="uk-UA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4347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80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5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55" y="3501008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8 клас</a:t>
            </a:r>
            <a:endParaRPr lang="ru-RU" sz="40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240360" cy="532859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Теплові двигуни, принцип їх дії і ККД</a:t>
            </a:r>
          </a:p>
          <a:p>
            <a:endParaRPr lang="uk-UA" sz="2400" dirty="0" smtClean="0"/>
          </a:p>
          <a:p>
            <a:r>
              <a:rPr lang="uk-UA" sz="2400" dirty="0" smtClean="0"/>
              <a:t>Джерела світла</a:t>
            </a:r>
          </a:p>
          <a:p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Перспективи розвитку енергетики</a:t>
            </a:r>
          </a:p>
          <a:p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764704"/>
            <a:ext cx="5256584" cy="5904656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/>
              <a:t>Теплові двигуни – побічні джерела забруднення атмосфери, склад і токсичність вихлопних газів.</a:t>
            </a:r>
          </a:p>
          <a:p>
            <a:pPr algn="r"/>
            <a:r>
              <a:rPr lang="uk-UA" sz="2400" dirty="0" smtClean="0"/>
              <a:t>Порівняння світлового ефекту та економічності ламп розжарювання і ламп денного світла</a:t>
            </a:r>
          </a:p>
          <a:p>
            <a:pPr algn="r"/>
            <a:r>
              <a:rPr lang="uk-UA" sz="2400" dirty="0" smtClean="0"/>
              <a:t>Забруднення атмосфери ТЕС, штучні «моря» біля ГЕС. Вихід – альтернативні джерела енергії</a:t>
            </a:r>
            <a:r>
              <a:rPr lang="uk-UA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2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9888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9 клас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178696" cy="496855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Світлові явища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r>
              <a:rPr lang="uk-UA" sz="2400" dirty="0" smtClean="0"/>
              <a:t>Електромагнітні випромінювання</a:t>
            </a:r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r>
              <a:rPr lang="uk-UA" sz="2400" dirty="0" smtClean="0"/>
              <a:t>Радіоактивність </a:t>
            </a:r>
            <a:endParaRPr lang="uk-UA" sz="2400" dirty="0"/>
          </a:p>
          <a:p>
            <a:endParaRPr lang="uk-UA" sz="2400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764704"/>
            <a:ext cx="5256584" cy="576064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Біологічна дія сонячного випромінювання, його користь та шкода</a:t>
            </a:r>
          </a:p>
          <a:p>
            <a:r>
              <a:rPr lang="uk-UA" sz="2400" dirty="0" smtClean="0"/>
              <a:t>«Парниковий ефект», біологічний вплив ультрафіолетового, інфрачервоного, рентгенівського випромінювання, захист від них.</a:t>
            </a:r>
          </a:p>
          <a:p>
            <a:r>
              <a:rPr lang="uk-UA" sz="2400" dirty="0" smtClean="0"/>
              <a:t>Вплив радіації на біологічні системи і захист від неї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2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/>
              <a:t>Задачі екологічного змісту </a:t>
            </a:r>
            <a:r>
              <a:rPr lang="uk-UA" sz="4000" b="1" i="1" dirty="0"/>
              <a:t/>
            </a:r>
            <a:br>
              <a:rPr lang="uk-UA" sz="4000" b="1" i="1" dirty="0"/>
            </a:br>
            <a:r>
              <a:rPr lang="uk-UA" sz="4000" b="1" i="1" dirty="0" smtClean="0"/>
              <a:t>  </a:t>
            </a:r>
            <a:endParaRPr lang="ru-RU" sz="4000" b="1" i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627784" y="1412776"/>
            <a:ext cx="6059016" cy="4713387"/>
          </a:xfrm>
        </p:spPr>
        <p:txBody>
          <a:bodyPr anchor="t"/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2800" dirty="0" smtClean="0"/>
              <a:t>Якщо на муху капнути краплину води, то з нею нічого не станеться. Але, якщо на неї капнути краплину моторного масла, то вона не зможе літати. Чому?</a:t>
            </a:r>
            <a:endParaRPr lang="ru-R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Задача 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На заводі для охолодження сталі потрібно 340 м3 води. Спробували охолоджувати кип’ятком – витрата води зменшилась у 22 рази. Чому?</a:t>
            </a:r>
          </a:p>
          <a:p>
            <a:pPr algn="ctr"/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215</TotalTime>
  <Words>476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Trebuchet MS</vt:lpstr>
      <vt:lpstr>Verdana</vt:lpstr>
      <vt:lpstr>Wingdings 2</vt:lpstr>
      <vt:lpstr>Spring</vt:lpstr>
      <vt:lpstr>III міська віртуальна науково-практична конференція  «Талант та елітарність»  секція Природнича освіта  «Екологічна безпека та  сталий розвиток» </vt:lpstr>
      <vt:lpstr>Наскрізні змістові лінії:</vt:lpstr>
      <vt:lpstr>Екологічне навчання сприяє:</vt:lpstr>
      <vt:lpstr>Екологія в курсі фізики</vt:lpstr>
      <vt:lpstr>7 клас</vt:lpstr>
      <vt:lpstr>8 клас</vt:lpstr>
      <vt:lpstr>9 клас</vt:lpstr>
      <vt:lpstr>Задачі екологічного змісту    </vt:lpstr>
      <vt:lpstr>Задача </vt:lpstr>
      <vt:lpstr>Задача </vt:lpstr>
      <vt:lpstr>Задача </vt:lpstr>
      <vt:lpstr>Висновок </vt:lpstr>
      <vt:lpstr>Список використаних джерел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безпека і сталий розвиток</dc:title>
  <dc:creator>ADMIN</dc:creator>
  <cp:lastModifiedBy>Tanya</cp:lastModifiedBy>
  <cp:revision>21</cp:revision>
  <dcterms:created xsi:type="dcterms:W3CDTF">2019-02-05T18:30:55Z</dcterms:created>
  <dcterms:modified xsi:type="dcterms:W3CDTF">2020-01-27T15:16:08Z</dcterms:modified>
</cp:coreProperties>
</file>